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"/>
  </p:notesMasterIdLst>
  <p:sldIdLst>
    <p:sldId id="366" r:id="rId2"/>
    <p:sldId id="367" r:id="rId3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7241" autoAdjust="0"/>
  </p:normalViewPr>
  <p:slideViewPr>
    <p:cSldViewPr>
      <p:cViewPr varScale="1">
        <p:scale>
          <a:sx n="108" d="100"/>
          <a:sy n="108" d="100"/>
        </p:scale>
        <p:origin x="730" y="67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25.08.2020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OPARTGT001, Syrian Army HQ building 1</a:t>
            </a:r>
          </a:p>
        </p:txBody>
      </p:sp>
      <p:sp>
        <p:nvSpPr>
          <p:cNvPr id="5" name="TekstSylinder 4"/>
          <p:cNvSpPr txBox="1"/>
          <p:nvPr/>
        </p:nvSpPr>
        <p:spPr>
          <a:xfrm>
            <a:off x="9396536" y="2139702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</a:rPr>
              <a:t>1</a:t>
            </a:r>
          </a:p>
        </p:txBody>
      </p:sp>
      <p:grpSp>
        <p:nvGrpSpPr>
          <p:cNvPr id="12" name="Gruppe 11"/>
          <p:cNvGrpSpPr/>
          <p:nvPr/>
        </p:nvGrpSpPr>
        <p:grpSpPr>
          <a:xfrm>
            <a:off x="9324528" y="3579862"/>
            <a:ext cx="293365" cy="246221"/>
            <a:chOff x="7092280" y="2681858"/>
            <a:chExt cx="293365" cy="246221"/>
          </a:xfrm>
        </p:grpSpPr>
        <p:sp>
          <p:nvSpPr>
            <p:cNvPr id="13" name="TekstSylinder 12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</a:p>
          </p:txBody>
        </p:sp>
        <p:sp>
          <p:nvSpPr>
            <p:cNvPr id="14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0" name="Rektangel 29"/>
          <p:cNvSpPr/>
          <p:nvPr/>
        </p:nvSpPr>
        <p:spPr>
          <a:xfrm>
            <a:off x="0" y="771550"/>
            <a:ext cx="5724128" cy="38884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INSERT PICTURE HERE</a:t>
            </a:r>
          </a:p>
        </p:txBody>
      </p: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nb-NO" sz="1200" b="1" dirty="0" err="1"/>
              <a:t>Weaponeering</a:t>
            </a:r>
            <a:endParaRPr lang="nb-NO" sz="1200" b="1" dirty="0"/>
          </a:p>
          <a:p>
            <a:r>
              <a:rPr lang="nb-NO" sz="1200" dirty="0"/>
              <a:t>DPI 1: N36 10.932 E037 05.540/1427, 1 x 1000 Ibs bomb. It is a concrete building, 2 stories high with a reinforced </a:t>
            </a:r>
            <a:r>
              <a:rPr lang="nb-NO" sz="1200" dirty="0" err="1"/>
              <a:t>roof</a:t>
            </a:r>
            <a:r>
              <a:rPr lang="nb-NO" sz="1200" dirty="0"/>
              <a:t>.</a:t>
            </a:r>
          </a:p>
          <a:p>
            <a:endParaRPr lang="nb-NO" sz="1200" dirty="0"/>
          </a:p>
          <a:p>
            <a:r>
              <a:rPr lang="nb-NO" sz="1200" b="1" dirty="0" err="1"/>
              <a:t>Collateral</a:t>
            </a:r>
            <a:r>
              <a:rPr lang="nb-NO" sz="1200" b="1" dirty="0"/>
              <a:t> </a:t>
            </a:r>
            <a:r>
              <a:rPr lang="nb-NO" sz="1200" b="1" dirty="0" err="1"/>
              <a:t>Damage</a:t>
            </a:r>
            <a:r>
              <a:rPr lang="nb-NO" sz="1200" b="1" dirty="0"/>
              <a:t> </a:t>
            </a:r>
            <a:r>
              <a:rPr lang="nb-NO" sz="1200" b="1" dirty="0" err="1"/>
              <a:t>Concern</a:t>
            </a:r>
            <a:r>
              <a:rPr lang="nb-NO" sz="1200" b="1" dirty="0"/>
              <a:t> (CDC)</a:t>
            </a:r>
          </a:p>
          <a:p>
            <a:pPr>
              <a:buFontTx/>
              <a:buChar char="-"/>
            </a:pPr>
            <a:r>
              <a:rPr lang="nb-NO" sz="1200" dirty="0"/>
              <a:t>CDC 1, Barracks, CDE 4, 30m N-NW from DPI 1</a:t>
            </a:r>
          </a:p>
          <a:p>
            <a:pPr>
              <a:buFontTx/>
              <a:buChar char="-"/>
            </a:pPr>
            <a:r>
              <a:rPr lang="nb-NO" sz="1200" dirty="0"/>
              <a:t>CDC 2, High-rise buildings, CDE 3, 160m NE from DPI 1</a:t>
            </a:r>
          </a:p>
          <a:p>
            <a:pPr>
              <a:buFontTx/>
              <a:buChar char="-"/>
            </a:pPr>
            <a:endParaRPr lang="nb-NO" sz="1200" dirty="0"/>
          </a:p>
          <a:p>
            <a:endParaRPr lang="nb-NO" sz="1200" dirty="0"/>
          </a:p>
        </p:txBody>
      </p:sp>
      <p:sp>
        <p:nvSpPr>
          <p:cNvPr id="32" name="Rektangel 31"/>
          <p:cNvSpPr/>
          <p:nvPr/>
        </p:nvSpPr>
        <p:spPr>
          <a:xfrm>
            <a:off x="5724128" y="771550"/>
            <a:ext cx="3419872" cy="20882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MAP / WHERE THE TGT IS LOCATED</a:t>
            </a:r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pPr>
              <a:buFontTx/>
              <a:buChar char="-"/>
            </a:pPr>
            <a:r>
              <a:rPr lang="nb-NO" sz="1200" dirty="0"/>
              <a:t> CDC 1, Barracks			-CDC 2, High rise buildings</a:t>
            </a:r>
          </a:p>
        </p:txBody>
      </p:sp>
      <p:pic>
        <p:nvPicPr>
          <p:cNvPr id="39" name="Afbeelding 38">
            <a:extLst>
              <a:ext uri="{FF2B5EF4-FFF2-40B4-BE49-F238E27FC236}">
                <a16:creationId xmlns:a16="http://schemas.microsoft.com/office/drawing/2014/main" id="{B379EDB9-80E6-4EC0-8CF5-AF4390B6B7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96" y="788806"/>
            <a:ext cx="5688632" cy="3871176"/>
          </a:xfrm>
          <a:prstGeom prst="rect">
            <a:avLst/>
          </a:prstGeom>
        </p:spPr>
      </p:pic>
      <p:sp>
        <p:nvSpPr>
          <p:cNvPr id="40" name="Ovaal 39">
            <a:extLst>
              <a:ext uri="{FF2B5EF4-FFF2-40B4-BE49-F238E27FC236}">
                <a16:creationId xmlns:a16="http://schemas.microsoft.com/office/drawing/2014/main" id="{3919AFA1-53A1-4EF2-AFCA-04AC79A24510}"/>
              </a:ext>
            </a:extLst>
          </p:cNvPr>
          <p:cNvSpPr/>
          <p:nvPr/>
        </p:nvSpPr>
        <p:spPr>
          <a:xfrm rot="19731489">
            <a:off x="2339752" y="3003798"/>
            <a:ext cx="576064" cy="609972"/>
          </a:xfrm>
          <a:prstGeom prst="ellipse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2" name="Rechte verbindingslijn met pijl 41">
            <a:extLst>
              <a:ext uri="{FF2B5EF4-FFF2-40B4-BE49-F238E27FC236}">
                <a16:creationId xmlns:a16="http://schemas.microsoft.com/office/drawing/2014/main" id="{42C7FBD5-EE14-4B52-B52F-1645EF0A52AB}"/>
              </a:ext>
            </a:extLst>
          </p:cNvPr>
          <p:cNvCxnSpPr>
            <a:cxnSpLocks/>
          </p:cNvCxnSpPr>
          <p:nvPr/>
        </p:nvCxnSpPr>
        <p:spPr>
          <a:xfrm flipV="1">
            <a:off x="2051720" y="3435846"/>
            <a:ext cx="477631" cy="61654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kstvak 42">
            <a:extLst>
              <a:ext uri="{FF2B5EF4-FFF2-40B4-BE49-F238E27FC236}">
                <a16:creationId xmlns:a16="http://schemas.microsoft.com/office/drawing/2014/main" id="{40FC7270-5FA8-4E9C-9B6D-D597B8984CE9}"/>
              </a:ext>
            </a:extLst>
          </p:cNvPr>
          <p:cNvSpPr txBox="1"/>
          <p:nvPr/>
        </p:nvSpPr>
        <p:spPr>
          <a:xfrm>
            <a:off x="1335443" y="3999760"/>
            <a:ext cx="1292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HQ building</a:t>
            </a:r>
          </a:p>
        </p:txBody>
      </p:sp>
      <p:sp>
        <p:nvSpPr>
          <p:cNvPr id="44" name="Vrije vorm: vorm 43">
            <a:extLst>
              <a:ext uri="{FF2B5EF4-FFF2-40B4-BE49-F238E27FC236}">
                <a16:creationId xmlns:a16="http://schemas.microsoft.com/office/drawing/2014/main" id="{0E3CD1DC-6D66-4777-A514-B935EF6D1D7F}"/>
              </a:ext>
            </a:extLst>
          </p:cNvPr>
          <p:cNvSpPr/>
          <p:nvPr/>
        </p:nvSpPr>
        <p:spPr>
          <a:xfrm>
            <a:off x="857250" y="1981200"/>
            <a:ext cx="1955800" cy="1517650"/>
          </a:xfrm>
          <a:custGeom>
            <a:avLst/>
            <a:gdLst>
              <a:gd name="connsiteX0" fmla="*/ 165100 w 1955800"/>
              <a:gd name="connsiteY0" fmla="*/ 546100 h 1517650"/>
              <a:gd name="connsiteX1" fmla="*/ 1955800 w 1955800"/>
              <a:gd name="connsiteY1" fmla="*/ 0 h 1517650"/>
              <a:gd name="connsiteX2" fmla="*/ 1854200 w 1955800"/>
              <a:gd name="connsiteY2" fmla="*/ 946150 h 1517650"/>
              <a:gd name="connsiteX3" fmla="*/ 0 w 1955800"/>
              <a:gd name="connsiteY3" fmla="*/ 1517650 h 1517650"/>
              <a:gd name="connsiteX4" fmla="*/ 165100 w 1955800"/>
              <a:gd name="connsiteY4" fmla="*/ 546100 h 1517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5800" h="1517650">
                <a:moveTo>
                  <a:pt x="165100" y="546100"/>
                </a:moveTo>
                <a:lnTo>
                  <a:pt x="1955800" y="0"/>
                </a:lnTo>
                <a:lnTo>
                  <a:pt x="1854200" y="946150"/>
                </a:lnTo>
                <a:lnTo>
                  <a:pt x="0" y="1517650"/>
                </a:lnTo>
                <a:lnTo>
                  <a:pt x="165100" y="5461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Rechte verbindingslijn met pijl 45">
            <a:extLst>
              <a:ext uri="{FF2B5EF4-FFF2-40B4-BE49-F238E27FC236}">
                <a16:creationId xmlns:a16="http://schemas.microsoft.com/office/drawing/2014/main" id="{3066A08B-0F74-4F63-9F40-5B386F735193}"/>
              </a:ext>
            </a:extLst>
          </p:cNvPr>
          <p:cNvCxnSpPr/>
          <p:nvPr/>
        </p:nvCxnSpPr>
        <p:spPr>
          <a:xfrm flipV="1">
            <a:off x="683568" y="2859782"/>
            <a:ext cx="1080120" cy="183039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l opp 2"/>
          <p:cNvSpPr/>
          <p:nvPr/>
        </p:nvSpPr>
        <p:spPr>
          <a:xfrm>
            <a:off x="5004048" y="927424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grpSp>
        <p:nvGrpSpPr>
          <p:cNvPr id="8" name="Gruppe 7"/>
          <p:cNvGrpSpPr/>
          <p:nvPr/>
        </p:nvGrpSpPr>
        <p:grpSpPr>
          <a:xfrm>
            <a:off x="2563196" y="3189625"/>
            <a:ext cx="293365" cy="246221"/>
            <a:chOff x="7092280" y="2681858"/>
            <a:chExt cx="293365" cy="246221"/>
          </a:xfrm>
        </p:grpSpPr>
        <p:sp>
          <p:nvSpPr>
            <p:cNvPr id="6" name="TekstSylinder 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7" name="Stjerne med 4 tagger 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pic>
        <p:nvPicPr>
          <p:cNvPr id="57" name="Picture 2" descr="C:\Users\HARDC\Saved Games\DCS.openbeta\ScreenShots\Screen_200824_212755.png">
            <a:extLst>
              <a:ext uri="{FF2B5EF4-FFF2-40B4-BE49-F238E27FC236}">
                <a16:creationId xmlns:a16="http://schemas.microsoft.com/office/drawing/2014/main" id="{00EE4CA1-3751-4688-AA6F-2F05556976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 l="18066" t="16894" r="16015" b="9862"/>
          <a:stretch>
            <a:fillRect/>
          </a:stretch>
        </p:blipFill>
        <p:spPr bwMode="auto">
          <a:xfrm>
            <a:off x="5760168" y="795096"/>
            <a:ext cx="3348335" cy="2047429"/>
          </a:xfrm>
          <a:prstGeom prst="rect">
            <a:avLst/>
          </a:prstGeom>
          <a:noFill/>
        </p:spPr>
      </p:pic>
      <p:grpSp>
        <p:nvGrpSpPr>
          <p:cNvPr id="9" name="Gruppe 8"/>
          <p:cNvGrpSpPr/>
          <p:nvPr/>
        </p:nvGrpSpPr>
        <p:grpSpPr>
          <a:xfrm>
            <a:off x="7884368" y="1041946"/>
            <a:ext cx="293365" cy="246221"/>
            <a:chOff x="7092280" y="2681858"/>
            <a:chExt cx="293365" cy="246221"/>
          </a:xfrm>
        </p:grpSpPr>
        <p:sp>
          <p:nvSpPr>
            <p:cNvPr id="10" name="TekstSylinder 9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11" name="Stjerne med 4 tagger 10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58" name="Vrije vorm: vorm 57">
            <a:extLst>
              <a:ext uri="{FF2B5EF4-FFF2-40B4-BE49-F238E27FC236}">
                <a16:creationId xmlns:a16="http://schemas.microsoft.com/office/drawing/2014/main" id="{A52924E8-B102-43CF-9D74-554DFDBC0152}"/>
              </a:ext>
            </a:extLst>
          </p:cNvPr>
          <p:cNvSpPr/>
          <p:nvPr/>
        </p:nvSpPr>
        <p:spPr>
          <a:xfrm>
            <a:off x="3433300" y="2499742"/>
            <a:ext cx="808500" cy="789558"/>
          </a:xfrm>
          <a:custGeom>
            <a:avLst/>
            <a:gdLst>
              <a:gd name="connsiteX0" fmla="*/ 0 w 793750"/>
              <a:gd name="connsiteY0" fmla="*/ 165100 h 742950"/>
              <a:gd name="connsiteX1" fmla="*/ 539750 w 793750"/>
              <a:gd name="connsiteY1" fmla="*/ 0 h 742950"/>
              <a:gd name="connsiteX2" fmla="*/ 793750 w 793750"/>
              <a:gd name="connsiteY2" fmla="*/ 495300 h 742950"/>
              <a:gd name="connsiteX3" fmla="*/ 254000 w 793750"/>
              <a:gd name="connsiteY3" fmla="*/ 742950 h 742950"/>
              <a:gd name="connsiteX4" fmla="*/ 0 w 793750"/>
              <a:gd name="connsiteY4" fmla="*/ 165100 h 742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3750" h="742950">
                <a:moveTo>
                  <a:pt x="0" y="165100"/>
                </a:moveTo>
                <a:lnTo>
                  <a:pt x="539750" y="0"/>
                </a:lnTo>
                <a:lnTo>
                  <a:pt x="793750" y="495300"/>
                </a:lnTo>
                <a:lnTo>
                  <a:pt x="254000" y="742950"/>
                </a:lnTo>
                <a:lnTo>
                  <a:pt x="0" y="1651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Rechte verbindingslijn met pijl 58">
            <a:extLst>
              <a:ext uri="{FF2B5EF4-FFF2-40B4-BE49-F238E27FC236}">
                <a16:creationId xmlns:a16="http://schemas.microsoft.com/office/drawing/2014/main" id="{F409789D-A253-44C0-ADE2-41A102951A84}"/>
              </a:ext>
            </a:extLst>
          </p:cNvPr>
          <p:cNvCxnSpPr>
            <a:cxnSpLocks/>
          </p:cNvCxnSpPr>
          <p:nvPr/>
        </p:nvCxnSpPr>
        <p:spPr>
          <a:xfrm flipH="1" flipV="1">
            <a:off x="3869612" y="2952696"/>
            <a:ext cx="918412" cy="173748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OPARTGT001, Syrian Army HQ building 1, HUMINT</a:t>
            </a:r>
          </a:p>
        </p:txBody>
      </p:sp>
      <p:sp>
        <p:nvSpPr>
          <p:cNvPr id="3" name="Pil opp 2"/>
          <p:cNvSpPr/>
          <p:nvPr/>
        </p:nvSpPr>
        <p:spPr>
          <a:xfrm>
            <a:off x="9324528" y="8435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9396536" y="1419622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9396536" y="2139702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</a:rPr>
              <a:t>1</a:t>
            </a:r>
          </a:p>
        </p:txBody>
      </p:sp>
      <p:grpSp>
        <p:nvGrpSpPr>
          <p:cNvPr id="8" name="Gruppe 7"/>
          <p:cNvGrpSpPr/>
          <p:nvPr/>
        </p:nvGrpSpPr>
        <p:grpSpPr>
          <a:xfrm>
            <a:off x="9324528" y="3003798"/>
            <a:ext cx="293365" cy="246221"/>
            <a:chOff x="7092280" y="2681858"/>
            <a:chExt cx="293365" cy="246221"/>
          </a:xfrm>
        </p:grpSpPr>
        <p:sp>
          <p:nvSpPr>
            <p:cNvPr id="6" name="TekstSylinder 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7" name="Stjerne med 4 tagger 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9" name="Gruppe 8"/>
          <p:cNvGrpSpPr/>
          <p:nvPr/>
        </p:nvGrpSpPr>
        <p:grpSpPr>
          <a:xfrm>
            <a:off x="9324528" y="3291830"/>
            <a:ext cx="293365" cy="246221"/>
            <a:chOff x="7092280" y="2681858"/>
            <a:chExt cx="293365" cy="246221"/>
          </a:xfrm>
        </p:grpSpPr>
        <p:sp>
          <p:nvSpPr>
            <p:cNvPr id="10" name="TekstSylinder 9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2</a:t>
              </a:r>
            </a:p>
          </p:txBody>
        </p:sp>
        <p:sp>
          <p:nvSpPr>
            <p:cNvPr id="11" name="Stjerne med 4 tagger 10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2" name="Gruppe 11"/>
          <p:cNvGrpSpPr/>
          <p:nvPr/>
        </p:nvGrpSpPr>
        <p:grpSpPr>
          <a:xfrm>
            <a:off x="9324528" y="3579862"/>
            <a:ext cx="293365" cy="246221"/>
            <a:chOff x="7092280" y="2681858"/>
            <a:chExt cx="293365" cy="246221"/>
          </a:xfrm>
        </p:grpSpPr>
        <p:sp>
          <p:nvSpPr>
            <p:cNvPr id="13" name="TekstSylinder 12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</a:p>
          </p:txBody>
        </p:sp>
        <p:sp>
          <p:nvSpPr>
            <p:cNvPr id="14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pic>
        <p:nvPicPr>
          <p:cNvPr id="31" name="Afbeelding 30">
            <a:extLst>
              <a:ext uri="{FF2B5EF4-FFF2-40B4-BE49-F238E27FC236}">
                <a16:creationId xmlns:a16="http://schemas.microsoft.com/office/drawing/2014/main" id="{2E596E12-8105-49B6-A842-757F8EF2F0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869" y="818158"/>
            <a:ext cx="7120261" cy="4113029"/>
          </a:xfrm>
          <a:prstGeom prst="rect">
            <a:avLst/>
          </a:prstGeom>
        </p:spPr>
      </p:pic>
      <p:sp>
        <p:nvSpPr>
          <p:cNvPr id="32" name="Pijl: omlaag 31">
            <a:extLst>
              <a:ext uri="{FF2B5EF4-FFF2-40B4-BE49-F238E27FC236}">
                <a16:creationId xmlns:a16="http://schemas.microsoft.com/office/drawing/2014/main" id="{5308D0B8-16D4-4AE5-BE6B-C5CA2114EC8C}"/>
              </a:ext>
            </a:extLst>
          </p:cNvPr>
          <p:cNvSpPr/>
          <p:nvPr/>
        </p:nvSpPr>
        <p:spPr>
          <a:xfrm>
            <a:off x="3779912" y="1995686"/>
            <a:ext cx="360040" cy="792088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kstvak 32">
            <a:extLst>
              <a:ext uri="{FF2B5EF4-FFF2-40B4-BE49-F238E27FC236}">
                <a16:creationId xmlns:a16="http://schemas.microsoft.com/office/drawing/2014/main" id="{34FE50AD-0D4E-451E-A3B0-57023846D663}"/>
              </a:ext>
            </a:extLst>
          </p:cNvPr>
          <p:cNvSpPr txBox="1"/>
          <p:nvPr/>
        </p:nvSpPr>
        <p:spPr>
          <a:xfrm>
            <a:off x="3623141" y="1584794"/>
            <a:ext cx="673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DPI 1</a:t>
            </a:r>
          </a:p>
        </p:txBody>
      </p:sp>
      <p:sp>
        <p:nvSpPr>
          <p:cNvPr id="35" name="Pil opp 2">
            <a:extLst>
              <a:ext uri="{FF2B5EF4-FFF2-40B4-BE49-F238E27FC236}">
                <a16:creationId xmlns:a16="http://schemas.microsoft.com/office/drawing/2014/main" id="{E1463FA9-EC92-4707-90A2-FB5D443ECC8F}"/>
              </a:ext>
            </a:extLst>
          </p:cNvPr>
          <p:cNvSpPr/>
          <p:nvPr/>
        </p:nvSpPr>
        <p:spPr>
          <a:xfrm rot="19366585">
            <a:off x="7569329" y="926021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5595</TotalTime>
  <Words>128</Words>
  <Application>Microsoft Office PowerPoint</Application>
  <PresentationFormat>Skjermfremvisning (16:9)</PresentationFormat>
  <Paragraphs>34</Paragraphs>
  <Slides>2</Slides>
  <Notes>0</Notes>
  <HiddenSlides>0</HiddenSlides>
  <MMClips>0</MMClips>
  <ScaleCrop>false</ScaleCrop>
  <HeadingPairs>
    <vt:vector size="6" baseType="variant">
      <vt:variant>
        <vt:lpstr>Brukte skrifter</vt:lpstr>
      </vt:variant>
      <vt:variant>
        <vt:i4>3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2</vt:i4>
      </vt:variant>
    </vt:vector>
  </HeadingPairs>
  <TitlesOfParts>
    <vt:vector size="6" baseType="lpstr">
      <vt:lpstr>Arial</vt:lpstr>
      <vt:lpstr>Arial Black</vt:lpstr>
      <vt:lpstr>Calibri</vt:lpstr>
      <vt:lpstr>Kontortema</vt:lpstr>
      <vt:lpstr>OPARTGT001, Syrian Army HQ building 1</vt:lpstr>
      <vt:lpstr>OPARTGT001, Syrian Army HQ building 1, HUMINT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 Target Folder Template</dc:title>
  <dc:creator>132nd Virtual Wing;VIS</dc:creator>
  <cp:lastModifiedBy>Nakken, Frode Dragnes</cp:lastModifiedBy>
  <cp:revision>384</cp:revision>
  <dcterms:created xsi:type="dcterms:W3CDTF">2019-03-12T22:01:00Z</dcterms:created>
  <dcterms:modified xsi:type="dcterms:W3CDTF">2020-08-25T20:00:44Z</dcterms:modified>
</cp:coreProperties>
</file>